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6" r:id="rId3"/>
    <p:sldId id="258" r:id="rId4"/>
    <p:sldId id="275" r:id="rId5"/>
    <p:sldId id="285" r:id="rId6"/>
    <p:sldId id="286" r:id="rId7"/>
    <p:sldId id="287" r:id="rId8"/>
    <p:sldId id="262" r:id="rId9"/>
    <p:sldId id="276" r:id="rId10"/>
    <p:sldId id="278" r:id="rId11"/>
    <p:sldId id="283" r:id="rId12"/>
    <p:sldId id="277" r:id="rId13"/>
    <p:sldId id="279" r:id="rId14"/>
    <p:sldId id="280" r:id="rId15"/>
    <p:sldId id="284" r:id="rId16"/>
    <p:sldId id="282" r:id="rId17"/>
    <p:sldId id="281" r:id="rId18"/>
    <p:sldId id="297" r:id="rId19"/>
    <p:sldId id="294" r:id="rId20"/>
    <p:sldId id="293" r:id="rId21"/>
    <p:sldId id="298" r:id="rId22"/>
    <p:sldId id="267" r:id="rId23"/>
    <p:sldId id="26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5E3A"/>
    <a:srgbClr val="895127"/>
    <a:srgbClr val="7E5D14"/>
    <a:srgbClr val="D6D6D6"/>
    <a:srgbClr val="FFFFCC"/>
    <a:srgbClr val="6D6137"/>
    <a:srgbClr val="C69D54"/>
    <a:srgbClr val="E3B836"/>
    <a:srgbClr val="5F5D52"/>
    <a:srgbClr val="EEDB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>
        <p:scale>
          <a:sx n="90" d="100"/>
          <a:sy n="90" d="100"/>
        </p:scale>
        <p:origin x="-2244" y="-5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04.05.2018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04.05.2018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04.05.2018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04.05.2018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04.05.2018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04.05.2018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04.05.2018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04.05.2018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04.05.2018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04.05.2018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04.05.2018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04.05.2018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9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04723" y="2650070"/>
            <a:ext cx="8283037" cy="1072794"/>
          </a:xfrm>
          <a:prstGeom prst="rect">
            <a:avLst/>
          </a:prstGeom>
          <a:effectLst>
            <a:glow rad="1028700">
              <a:schemeClr val="bg1">
                <a:alpha val="0"/>
              </a:schemeClr>
            </a:glow>
          </a:effectLst>
        </p:spPr>
        <p:txBody>
          <a:bodyPr wrap="none">
            <a:spAutoFit/>
          </a:bodyPr>
          <a:lstStyle/>
          <a:p>
            <a:pPr algn="ctr">
              <a:lnSpc>
                <a:spcPts val="8400"/>
              </a:lnSpc>
            </a:pPr>
            <a:r>
              <a:rPr lang="ru-RU" sz="54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Памятники письменности</a:t>
            </a:r>
            <a:endParaRPr lang="ru-RU" sz="5400" dirty="0">
              <a:ln w="19050">
                <a:solidFill>
                  <a:srgbClr val="251B02"/>
                </a:solidFill>
              </a:ln>
              <a:gradFill flip="none" rotWithShape="1">
                <a:gsLst>
                  <a:gs pos="4000">
                    <a:srgbClr val="7E5E3A"/>
                  </a:gs>
                  <a:gs pos="56000">
                    <a:srgbClr val="C69D54"/>
                  </a:gs>
                  <a:gs pos="100000">
                    <a:srgbClr val="6D6137"/>
                  </a:gs>
                </a:gsLst>
                <a:lin ang="0" scaled="1"/>
                <a:tileRect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Hirmos Caps Ucs" panose="0200050009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40764" y="1369410"/>
            <a:ext cx="42380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ucson Deco" panose="02000606020000020004" pitchFamily="2" charset="0"/>
              </a:rPr>
              <a:t>Виртуальная выставка</a:t>
            </a:r>
            <a:endParaRPr lang="ru-RU" sz="3200" dirty="0">
              <a:solidFill>
                <a:srgbClr val="002060"/>
              </a:solidFill>
              <a:latin typeface="Tucson Deco" panose="02000606020000020004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40764" y="3861209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Breeze" pitchFamily="2" charset="0"/>
                <a:ea typeface="Calibri"/>
              </a:rPr>
              <a:t>ко Дню славянской письменности и </a:t>
            </a:r>
            <a:r>
              <a:rPr lang="ru-RU" sz="3200" b="1" dirty="0" smtClean="0">
                <a:solidFill>
                  <a:srgbClr val="002060"/>
                </a:solidFill>
                <a:latin typeface="Breeze" pitchFamily="2" charset="0"/>
                <a:ea typeface="Calibri"/>
              </a:rPr>
              <a:t>культуры</a:t>
            </a:r>
            <a:endParaRPr lang="ru-RU" sz="3200" b="1" dirty="0">
              <a:solidFill>
                <a:srgbClr val="002060"/>
              </a:solidFill>
              <a:latin typeface="Breez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1\Desktop\Письменность\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35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34315" y="614383"/>
            <a:ext cx="592372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i="1" dirty="0" smtClean="0">
                <a:ea typeface="Tahoma" panose="020B0604030504040204" pitchFamily="34" charset="0"/>
                <a:cs typeface="Tahoma" panose="020B0604030504040204" pitchFamily="34" charset="0"/>
              </a:rPr>
              <a:t>Виртуальная выставка посвящена Святым </a:t>
            </a:r>
            <a:r>
              <a:rPr lang="ru-RU" sz="2000" b="1" i="1" dirty="0" smtClean="0">
                <a:ea typeface="Tahoma" panose="020B0604030504040204" pitchFamily="34" charset="0"/>
                <a:cs typeface="Tahoma" panose="020B0604030504040204" pitchFamily="34" charset="0"/>
              </a:rPr>
              <a:t>равноапостольным братьям Кириллу и </a:t>
            </a:r>
            <a:r>
              <a:rPr lang="ru-RU" sz="2000" b="1" i="1" dirty="0" smtClean="0">
                <a:ea typeface="Tahoma" panose="020B0604030504040204" pitchFamily="34" charset="0"/>
                <a:cs typeface="Tahoma" panose="020B0604030504040204" pitchFamily="34" charset="0"/>
              </a:rPr>
              <a:t>Мефодию</a:t>
            </a:r>
            <a:r>
              <a:rPr lang="ru-RU" sz="2000" b="1" i="1" dirty="0" smtClean="0">
                <a:ea typeface="Tahoma" panose="020B0604030504040204" pitchFamily="34" charset="0"/>
                <a:cs typeface="Tahoma" panose="020B0604030504040204" pitchFamily="34" charset="0"/>
              </a:rPr>
              <a:t>, которые принесли на славянскую землю письменность, тем самым приобщили многомиллионные народы к мировой цивилизации, мировой культуре.</a:t>
            </a:r>
            <a:endParaRPr lang="ru-RU" sz="2000" b="1" i="1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23145" y="866089"/>
            <a:ext cx="40977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4000" dirty="0">
              <a:ln w="9525">
                <a:solidFill>
                  <a:srgbClr val="251B02"/>
                </a:solidFill>
              </a:ln>
              <a:blipFill>
                <a:blip r:embed="rId3"/>
                <a:tile tx="0" ty="0" sx="100000" sy="100000" flip="none" algn="tl"/>
              </a:blipFill>
              <a:latin typeface="Hirmos Caps Ucs" panose="0200050009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04623" y="3768387"/>
            <a:ext cx="424753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i="1" dirty="0" smtClean="0"/>
              <a:t>Они создатели </a:t>
            </a:r>
            <a:r>
              <a:rPr lang="ru-RU" sz="2000" b="1" i="1" dirty="0"/>
              <a:t>славянской азбуки, проповедники христианства, </a:t>
            </a:r>
            <a:r>
              <a:rPr lang="ru-RU" sz="2000" b="1" i="1" dirty="0" smtClean="0"/>
              <a:t>пер-вые переводчики богослужебных </a:t>
            </a:r>
            <a:r>
              <a:rPr lang="ru-RU" sz="2000" b="1" i="1" dirty="0"/>
              <a:t>книг с греческого на славянский язык. 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153" y="3429000"/>
            <a:ext cx="2437673" cy="2731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47705"/>
            <a:ext cx="91399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23145" y="866089"/>
            <a:ext cx="40977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4000" dirty="0">
              <a:ln w="9525">
                <a:solidFill>
                  <a:srgbClr val="251B02"/>
                </a:solidFill>
              </a:ln>
              <a:blipFill>
                <a:blip r:embed="rId3"/>
                <a:tile tx="0" ty="0" sx="100000" sy="100000" flip="none" algn="tl"/>
              </a:blipFill>
              <a:latin typeface="Hirmos Caps Ucs" panose="0200050009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3897" y="1814711"/>
            <a:ext cx="604557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8400"/>
              </a:lnSpc>
            </a:pPr>
            <a:r>
              <a:rPr lang="ru-RU" sz="66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Из фонда</a:t>
            </a:r>
          </a:p>
          <a:p>
            <a:pPr lvl="0" algn="ctr">
              <a:lnSpc>
                <a:spcPts val="8400"/>
              </a:lnSpc>
            </a:pPr>
            <a:r>
              <a:rPr lang="ru-RU" sz="66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Президентской библиотеки</a:t>
            </a:r>
            <a:endParaRPr lang="ru-RU" sz="6600" dirty="0">
              <a:ln w="19050">
                <a:solidFill>
                  <a:srgbClr val="251B02"/>
                </a:solidFill>
              </a:ln>
              <a:gradFill flip="none" rotWithShape="1">
                <a:gsLst>
                  <a:gs pos="4000">
                    <a:srgbClr val="7E5E3A"/>
                  </a:gs>
                  <a:gs pos="56000">
                    <a:srgbClr val="C69D54"/>
                  </a:gs>
                  <a:gs pos="100000">
                    <a:srgbClr val="6D6137"/>
                  </a:gs>
                </a:gsLst>
                <a:lin ang="0" scaled="1"/>
                <a:tileRect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Hirmos Caps Ucs" panose="0200050009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85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21278" y="686414"/>
            <a:ext cx="70124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Calibri"/>
              </a:rPr>
              <a:t>ЛАВРЕНТЬЕВСКАЯ ЛЕТОПИСЬ  (1377)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5235" t="21052" r="34246" b="11911"/>
          <a:stretch/>
        </p:blipFill>
        <p:spPr bwMode="auto">
          <a:xfrm>
            <a:off x="1318161" y="1340163"/>
            <a:ext cx="2743861" cy="38335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179729" y="5360319"/>
            <a:ext cx="6854038" cy="919401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Calibri"/>
              </a:rPr>
              <a:t>Лаврентьевская летопись : [цифровая копия]. - Электронные текстовые данные (350 файлов, 1 файл (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Calibri"/>
              </a:rPr>
              <a:t>kontrol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Calibri"/>
              </a:rPr>
              <a:t>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Calibri"/>
              </a:rPr>
              <a:t>shkala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Calibri"/>
              </a:rPr>
              <a:t>) : 6362,7 Мбайт). - (Санкт-Петербург: Российская национальная библиотека , 2012). 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04456" y="118037"/>
            <a:ext cx="3348842" cy="44664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51313" y="103017"/>
            <a:ext cx="465512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E5E3A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lero script" panose="03000400000000000000" pitchFamily="66" charset="0"/>
              </a:rPr>
              <a:t>Памятник письменности</a:t>
            </a:r>
            <a:endParaRPr lang="ru-RU" sz="2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7E5E3A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lero script" panose="03000400000000000000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50977" y="1340163"/>
            <a:ext cx="39563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Важным документом, который запечатлел жизнь древнего мира, является Лаврентьевская летопись. </a:t>
            </a:r>
            <a:r>
              <a:rPr lang="ru-RU" b="1" i="1" dirty="0" smtClean="0"/>
              <a:t>Он назван </a:t>
            </a:r>
            <a:r>
              <a:rPr lang="ru-RU" b="1" i="1" dirty="0"/>
              <a:t>так по имени Лаврентия, монаха, который вместе с помощниками написал </a:t>
            </a:r>
            <a:r>
              <a:rPr lang="ru-RU" b="1" i="1" dirty="0" smtClean="0"/>
              <a:t>его </a:t>
            </a:r>
            <a:r>
              <a:rPr lang="ru-RU" b="1" i="1" dirty="0"/>
              <a:t>в 1377 году. Местом создания свода считается Суздальско-Нижегородское княжество, о чем свидетельствует соответствующая надпись на страницах </a:t>
            </a:r>
            <a:r>
              <a:rPr lang="ru-RU" b="1" i="1" dirty="0" smtClean="0"/>
              <a:t>летописи.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50813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083284" y="1391918"/>
            <a:ext cx="38867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383838"/>
                </a:solidFill>
              </a:rPr>
              <a:t>«</a:t>
            </a:r>
            <a:r>
              <a:rPr lang="ru-RU" b="1" i="1" dirty="0">
                <a:solidFill>
                  <a:srgbClr val="383838"/>
                </a:solidFill>
              </a:rPr>
              <a:t>Остроми́рово</a:t>
            </a:r>
            <a:r>
              <a:rPr lang="ru-RU" b="1" i="1" dirty="0">
                <a:solidFill>
                  <a:srgbClr val="383838"/>
                </a:solidFill>
              </a:rPr>
              <a:t> </a:t>
            </a:r>
            <a:r>
              <a:rPr lang="ru-RU" b="1" i="1" dirty="0">
                <a:solidFill>
                  <a:srgbClr val="383838"/>
                </a:solidFill>
              </a:rPr>
              <a:t>Ева́нгелие</a:t>
            </a:r>
            <a:r>
              <a:rPr lang="ru-RU" b="1" i="1" dirty="0">
                <a:solidFill>
                  <a:srgbClr val="383838"/>
                </a:solidFill>
              </a:rPr>
              <a:t>» — хорошо сохранившаяся рукопись середины XI века, памятник древнерусского извода старославянского языка, считается древнейшим памятником древнерусского языка. Написана дьяконом Григорием для новгородского посадника Остромира. </a:t>
            </a:r>
            <a:endParaRPr lang="ru-RU" b="1" i="1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0852" t="12743" r="31909" b="13019"/>
          <a:stretch/>
        </p:blipFill>
        <p:spPr bwMode="auto">
          <a:xfrm>
            <a:off x="1109353" y="1216362"/>
            <a:ext cx="2743200" cy="34746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100941" y="4809805"/>
            <a:ext cx="6933705" cy="1293971"/>
          </a:xfrm>
          <a:prstGeom prst="round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Остромирово евангелие : [цифровая копия]. - Электронные текстовые данные (588 файлов). - (Санкт-Петербург: Российская национальная библиотека , [20--]). - Оригинал рукописной книги из фонда Российской национальной библиотеки, Санкт-Петербург: Остромирово евангелие. 1056-1057 гг. Старославянский. 294 л. 355 х 290 мм. Пергамен. Чернила, киноварь, краски, твореное золото.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00941" y="606142"/>
            <a:ext cx="69421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«ОСТРОМИ́РОВО ЕВА́НГЕЛИЕ»  (</a:t>
            </a:r>
            <a:r>
              <a:rPr lang="ru-RU" sz="24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1056-1057)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218" y="107290"/>
            <a:ext cx="33591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186915" y="109175"/>
            <a:ext cx="3060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lero script" panose="03000400000000000000" pitchFamily="66" charset="0"/>
              </a:rPr>
              <a:t>Памятник письменности</a:t>
            </a:r>
          </a:p>
        </p:txBody>
      </p:sp>
    </p:spTree>
    <p:extLst>
      <p:ext uri="{BB962C8B-B14F-4D97-AF65-F5344CB8AC3E}">
        <p14:creationId xmlns:p14="http://schemas.microsoft.com/office/powerpoint/2010/main" val="229012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89144" y="731101"/>
            <a:ext cx="6965709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ctr">
              <a:lnSpc>
                <a:spcPct val="115000"/>
              </a:lnSpc>
            </a:pP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КИЕВСКАЯ ПСАЛТИРЬ 1397 ГОДА</a:t>
            </a:r>
            <a:endParaRPr lang="ru-RU" sz="2800" b="1" dirty="0">
              <a:solidFill>
                <a:srgbClr val="002060"/>
              </a:solidFill>
              <a:latin typeface="Lucida Sans Unicode"/>
              <a:ea typeface="Calibri"/>
              <a:cs typeface="Times New Roman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5993" t="19946" r="37207" b="21052"/>
          <a:stretch/>
        </p:blipFill>
        <p:spPr bwMode="auto">
          <a:xfrm>
            <a:off x="1089144" y="1421929"/>
            <a:ext cx="2812312" cy="39607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108862" y="1331480"/>
            <a:ext cx="3945991" cy="487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defRPr/>
            </a:pPr>
            <a:r>
              <a:rPr lang="ru-RU" b="1" i="1" dirty="0" smtClean="0">
                <a:solidFill>
                  <a:prstClr val="black"/>
                </a:solidFill>
                <a:ea typeface="Calibri"/>
                <a:cs typeface="Times New Roman"/>
              </a:rPr>
              <a:t>	«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Times New Roman"/>
              </a:rPr>
              <a:t>Киевская Псалтирь» (1397)  -  пергаменная рукопись большого формата на 229 листах. Содержит псалмы Давида, а также десять хвалебных песен и молитв из других книг Библии. Текст написан литургическим уставом. Рукопись украшена миниатюрами на полях. Написана в 1397 году в Киеве. </a:t>
            </a:r>
          </a:p>
          <a:p>
            <a:pPr lvl="0" algn="just">
              <a:lnSpc>
                <a:spcPct val="115000"/>
              </a:lnSpc>
              <a:defRPr/>
            </a:pPr>
            <a:r>
              <a:rPr lang="ru-RU" b="1" i="1" dirty="0" smtClean="0">
                <a:solidFill>
                  <a:prstClr val="black"/>
                </a:solidFill>
                <a:ea typeface="Calibri"/>
                <a:cs typeface="Times New Roman"/>
              </a:rPr>
              <a:t>	Псалтырь 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Times New Roman"/>
              </a:rPr>
              <a:t>получила свое название по месту написания, которое засвидетельствовано в конце книги писцом, </a:t>
            </a:r>
            <a:r>
              <a:rPr lang="ru-RU" b="1" i="1" dirty="0" smtClean="0">
                <a:solidFill>
                  <a:prstClr val="black"/>
                </a:solidFill>
                <a:ea typeface="Calibri"/>
                <a:cs typeface="Times New Roman"/>
              </a:rPr>
              <a:t>прото</a:t>
            </a:r>
            <a:r>
              <a:rPr lang="ru-RU" b="1" i="1" dirty="0" smtClean="0">
                <a:solidFill>
                  <a:prstClr val="black"/>
                </a:solidFill>
                <a:ea typeface="Calibri"/>
                <a:cs typeface="Times New Roman"/>
              </a:rPr>
              <a:t>-диаконом 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Times New Roman"/>
              </a:rPr>
              <a:t>Спиридонием</a:t>
            </a:r>
            <a:r>
              <a:rPr lang="ru-RU" b="1" i="1" dirty="0">
                <a:solidFill>
                  <a:prstClr val="black"/>
                </a:solidFill>
                <a:ea typeface="Calibri"/>
                <a:cs typeface="Times New Roman"/>
              </a:rPr>
              <a:t>. </a:t>
            </a:r>
            <a:r>
              <a:rPr lang="ru-RU" i="1" dirty="0">
                <a:solidFill>
                  <a:prstClr val="black"/>
                </a:solidFill>
                <a:ea typeface="Calibri"/>
                <a:cs typeface="Times New Roman"/>
              </a:rPr>
              <a:t> 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328" y="108972"/>
            <a:ext cx="33591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84676" y="99190"/>
            <a:ext cx="3060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lero script" panose="03000400000000000000" pitchFamily="66" charset="0"/>
              </a:rPr>
              <a:t>Памятник письменности</a:t>
            </a:r>
          </a:p>
        </p:txBody>
      </p:sp>
    </p:spTree>
    <p:extLst>
      <p:ext uri="{BB962C8B-B14F-4D97-AF65-F5344CB8AC3E}">
        <p14:creationId xmlns:p14="http://schemas.microsoft.com/office/powerpoint/2010/main" val="216251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119379" y="5529851"/>
            <a:ext cx="6899563" cy="91940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Псковская судная грамота : [цифровая копия]. - Электронные текстовые данные (38 файлов : 76,2 Мбайт). -(Санкт-Петербург: Президентская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библиотека,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35034" y="706437"/>
            <a:ext cx="6783908" cy="4830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ПСКОВСКАЯ СУДНАЯ ГРАМОТА </a:t>
            </a:r>
            <a:r>
              <a:rPr lang="ru-RU" sz="2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1467 ГОДА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1282534"/>
            <a:ext cx="356259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Псковская </a:t>
            </a:r>
            <a:r>
              <a:rPr lang="ru-RU" b="1" i="1" dirty="0"/>
              <a:t>судная грамота – это свод законов </a:t>
            </a:r>
            <a:r>
              <a:rPr lang="ru-RU" b="1" i="1" dirty="0" smtClean="0"/>
              <a:t>Псковской </a:t>
            </a:r>
            <a:r>
              <a:rPr lang="ru-RU" b="1" i="1" dirty="0"/>
              <a:t>республики, основанный в первую </a:t>
            </a:r>
            <a:r>
              <a:rPr lang="ru-RU" b="1" i="1" dirty="0" smtClean="0"/>
              <a:t>очередь  </a:t>
            </a:r>
            <a:r>
              <a:rPr lang="ru-RU" b="1" i="1" dirty="0"/>
              <a:t>на положениях Русской правды и вечевом </a:t>
            </a:r>
            <a:r>
              <a:rPr lang="ru-RU" b="1" i="1" dirty="0" smtClean="0"/>
              <a:t>законодательстве</a:t>
            </a:r>
            <a:r>
              <a:rPr lang="ru-RU" b="1" i="1" dirty="0"/>
              <a:t>. В Псковскую судную грамоту </a:t>
            </a:r>
            <a:r>
              <a:rPr lang="ru-RU" b="1" i="1" dirty="0" smtClean="0"/>
              <a:t>вошли </a:t>
            </a:r>
            <a:r>
              <a:rPr lang="ru-RU" b="1" i="1" dirty="0"/>
              <a:t>120 статей. В них были </a:t>
            </a:r>
            <a:r>
              <a:rPr lang="ru-RU" b="1" i="1" dirty="0" smtClean="0"/>
              <a:t>регламентированы гражданско-</a:t>
            </a:r>
          </a:p>
          <a:p>
            <a:r>
              <a:rPr lang="ru-RU" b="1" i="1" dirty="0" smtClean="0"/>
              <a:t>правовые </a:t>
            </a:r>
            <a:r>
              <a:rPr lang="ru-RU" b="1" i="1" dirty="0"/>
              <a:t>отношения, </a:t>
            </a:r>
            <a:r>
              <a:rPr lang="ru-RU" b="1" i="1" dirty="0" smtClean="0"/>
              <a:t>рассматривались  отдельные </a:t>
            </a:r>
            <a:r>
              <a:rPr lang="ru-RU" b="1" i="1" dirty="0"/>
              <a:t>виды государственных преступлений, </a:t>
            </a:r>
            <a:endParaRPr lang="ru-RU" b="1" i="1" dirty="0" smtClean="0"/>
          </a:p>
          <a:p>
            <a:r>
              <a:rPr lang="ru-RU" b="1" i="1" dirty="0" smtClean="0"/>
              <a:t>а </a:t>
            </a:r>
            <a:r>
              <a:rPr lang="ru-RU" b="1" i="1" dirty="0"/>
              <a:t>также описывались права и обязанности должностных лиц.</a:t>
            </a:r>
          </a:p>
        </p:txBody>
      </p:sp>
      <p:pic>
        <p:nvPicPr>
          <p:cNvPr id="6" name="Рисунок 5" descr="https://pp.userapi.com/c638926/v638926005/32fee/d4nj5BGal24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1" r="6902" b="3078"/>
          <a:stretch/>
        </p:blipFill>
        <p:spPr bwMode="auto">
          <a:xfrm>
            <a:off x="1235034" y="1381124"/>
            <a:ext cx="2774991" cy="367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023" y="81101"/>
            <a:ext cx="33591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155371" y="98567"/>
            <a:ext cx="30604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lero script" panose="03000400000000000000" pitchFamily="66" charset="0"/>
              </a:rPr>
              <a:t>Памятник письменности</a:t>
            </a:r>
          </a:p>
        </p:txBody>
      </p:sp>
    </p:spTree>
    <p:extLst>
      <p:ext uri="{BB962C8B-B14F-4D97-AF65-F5344CB8AC3E}">
        <p14:creationId xmlns:p14="http://schemas.microsoft.com/office/powerpoint/2010/main" val="364172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551" t="21777" r="3058" b="3324"/>
          <a:stretch/>
        </p:blipFill>
        <p:spPr bwMode="auto">
          <a:xfrm>
            <a:off x="4572000" y="715616"/>
            <a:ext cx="3967701" cy="5136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5958" y="883230"/>
            <a:ext cx="344291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На интернет-портале Президентской библиотеки представлена коллекция, посвященная Кириллу и </a:t>
            </a:r>
            <a:r>
              <a:rPr lang="ru-RU" b="1" i="1" dirty="0" smtClean="0"/>
              <a:t>Мефодию</a:t>
            </a:r>
            <a:r>
              <a:rPr lang="ru-RU" b="1" i="1" dirty="0"/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«КИРИЛЛ И МЕФОДИЙ – СЛАВЯНСКИЕ ПРОСВЕТИТЕЛИ». </a:t>
            </a:r>
            <a:r>
              <a:rPr lang="ru-RU" b="1" i="1" dirty="0" smtClean="0"/>
              <a:t>Собранные в коллекции исследования, очерки, речи рассказывают об их жизни и деятельности.  Также в подборку включены фотографии с изображением памятника Кириллу и </a:t>
            </a:r>
            <a:r>
              <a:rPr lang="ru-RU" b="1" i="1" dirty="0" smtClean="0"/>
              <a:t>Мефодию</a:t>
            </a:r>
            <a:r>
              <a:rPr lang="ru-RU" b="1" i="1" dirty="0" smtClean="0"/>
              <a:t> в Киеве и Указ Президента РФ о праздновании Дня славянской письменности и культуры.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20309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10521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298867" y="2487723"/>
            <a:ext cx="372854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Кирилл и Мефодий глубоко почитались в Древней Руси. Их жития упоминаются в «Повести временных лет по </a:t>
            </a:r>
            <a:r>
              <a:rPr lang="ru-RU" b="1" dirty="0"/>
              <a:t>Лаврентиевскому</a:t>
            </a:r>
            <a:r>
              <a:rPr lang="ru-RU" b="1" dirty="0"/>
              <a:t> списку» – древнейшей летописи об истории русской </a:t>
            </a:r>
            <a:r>
              <a:rPr lang="ru-RU" b="1" dirty="0" smtClean="0"/>
              <a:t>земли. После </a:t>
            </a:r>
            <a:r>
              <a:rPr lang="ru-RU" b="1" dirty="0"/>
              <a:t>крещения Руси созданный братьями язык стал общеславянским. </a:t>
            </a:r>
            <a:endParaRPr lang="ru-RU" sz="2000" b="1" dirty="0"/>
          </a:p>
        </p:txBody>
      </p:sp>
      <p:pic>
        <p:nvPicPr>
          <p:cNvPr id="8196" name="Picture 4" descr="http://museum-ippo.ru/book/83/files/assets/common/page-substrates/page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654" y="1616392"/>
            <a:ext cx="2936356" cy="4327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638795" y="699289"/>
            <a:ext cx="5866410" cy="64698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b="1" dirty="0"/>
              <a:t> 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Повесть временных лет по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Лаврентиевскому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списку. -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Санктпетербург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Археогр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1872. - 191 с. </a:t>
            </a:r>
          </a:p>
        </p:txBody>
      </p:sp>
    </p:spTree>
    <p:extLst>
      <p:ext uri="{BB962C8B-B14F-4D97-AF65-F5344CB8AC3E}">
        <p14:creationId xmlns:p14="http://schemas.microsoft.com/office/powerpoint/2010/main" val="402105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430057" y="2798401"/>
            <a:ext cx="351509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ea typeface="Calibri"/>
                <a:cs typeface="Times New Roman"/>
              </a:rPr>
              <a:t>Результаты научных изысканий о происхождении проповедников представлены в книге русского историка М. П. Погодина «Св. Кирилл и Мефодий – славяне, а не греки»</a:t>
            </a:r>
            <a:endParaRPr lang="ru-RU" b="1" i="1" dirty="0">
              <a:ea typeface="Calibri"/>
              <a:cs typeface="Times New Roman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652" t="11980" r="36413" b="13995"/>
          <a:stretch/>
        </p:blipFill>
        <p:spPr bwMode="auto">
          <a:xfrm>
            <a:off x="1293849" y="1717356"/>
            <a:ext cx="3040026" cy="4339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198846" y="673620"/>
            <a:ext cx="6746308" cy="953453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Погодин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П. 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Кирилл и Мефодий - славяне, а не греки : (отрывок из рассуждения) / [М. Погодин]. - [Москва, 1864]. - 9 с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24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2" t="12249" r="57929" b="18139"/>
          <a:stretch/>
        </p:blipFill>
        <p:spPr bwMode="auto">
          <a:xfrm>
            <a:off x="1243493" y="1978582"/>
            <a:ext cx="2880832" cy="40302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00662" y="2426944"/>
            <a:ext cx="37639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Исторические свидетельства о месте и времени появления письменных знаков для передачи звуков славянского языка, а также об их создателях рассматривается в книге О. М. </a:t>
            </a:r>
            <a:r>
              <a:rPr lang="ru-RU" b="1" i="1" dirty="0" smtClean="0"/>
              <a:t>Бодянского</a:t>
            </a:r>
            <a:r>
              <a:rPr lang="ru-RU" b="1" i="1" dirty="0" smtClean="0"/>
              <a:t> «О времени происхождения славянских письмен».</a:t>
            </a:r>
            <a:endParaRPr lang="ru-RU" b="1" i="1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243493" y="704571"/>
            <a:ext cx="6657014" cy="119181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Бодянский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 М.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времени происхождения славянских письмен :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19-тью снимками / соч. О.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Бодянского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Москва :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Университетской типографии, 1855. </a:t>
            </a:r>
          </a:p>
        </p:txBody>
      </p:sp>
    </p:spTree>
    <p:extLst>
      <p:ext uri="{BB962C8B-B14F-4D97-AF65-F5344CB8AC3E}">
        <p14:creationId xmlns:p14="http://schemas.microsoft.com/office/powerpoint/2010/main" val="41858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" y="-14740"/>
            <a:ext cx="9139938" cy="6858000"/>
          </a:xfrm>
          <a:prstGeom prst="rect">
            <a:avLst/>
          </a:prstGeom>
        </p:spPr>
      </p:pic>
      <p:pic>
        <p:nvPicPr>
          <p:cNvPr id="10242" name="Picture 2" descr="http://www.rusbibliophile.ru/bookpics/%D0%94%D0%BE%D0%B1%D1%80%D0%BE%D0%B2%D1%81%D0%BA%D0%B8%D0%B9%20%D1%82%D0%B8%D1%82%D1%83%D0%BB%20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036" y="2202070"/>
            <a:ext cx="2881482" cy="38832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10744" y="2672090"/>
            <a:ext cx="35744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В историко-критическом исследовании чешского филолога, лингвиста, историка и просветителя Иосифа </a:t>
            </a:r>
            <a:r>
              <a:rPr lang="ru-RU" b="1" i="1" dirty="0" smtClean="0"/>
              <a:t>Добровского</a:t>
            </a:r>
            <a:r>
              <a:rPr lang="ru-RU" b="1" i="1" dirty="0" smtClean="0"/>
              <a:t> «Кирилл и Мефодий, словенские просветители» перечисляются жития святых и оценивается их историческое значение.</a:t>
            </a:r>
            <a:endParaRPr lang="ru-RU" b="1" i="1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330036" y="623539"/>
            <a:ext cx="6555180" cy="1464231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Добровский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Й.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Кирилл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Мефодий, словенские первоучители. / Историко-критическое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изследование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Иосифа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Добровскаго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; Перевод с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немецкаго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[М. П. Погодина]. - Москва : В типографии Семена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Селивановскаго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1825. </a:t>
            </a:r>
          </a:p>
        </p:txBody>
      </p:sp>
    </p:spTree>
    <p:extLst>
      <p:ext uri="{BB962C8B-B14F-4D97-AF65-F5344CB8AC3E}">
        <p14:creationId xmlns:p14="http://schemas.microsoft.com/office/powerpoint/2010/main" val="284927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11266" name="Picture 2" descr="https://www.prlib.ru/sites/default/files/book_preview/ef6c7cdf-c9b1-4583-8e74-142e9c1cea5a/764030_doc1_02C2F38D-6594-4003-B4ED-7A4CFA076DC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17" y="2037547"/>
            <a:ext cx="2882958" cy="4113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75117" y="2165453"/>
            <a:ext cx="38001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Сочинение Константина </a:t>
            </a:r>
            <a:r>
              <a:rPr lang="ru-RU" b="1" i="1" dirty="0"/>
              <a:t>Зеленецкого</a:t>
            </a:r>
            <a:r>
              <a:rPr lang="ru-RU" b="1" i="1" dirty="0"/>
              <a:t> «О языке церковно-славянском, его начале, образователях и исторических судьбах» , изданное в 1846 году, проливает свет на обстоятельства, при которых была изобретена кирилловская азбука и совершён перевод Святого Писания на славянские </a:t>
            </a:r>
            <a:r>
              <a:rPr lang="ru-RU" b="1" i="1" dirty="0" smtClean="0"/>
              <a:t>языки.</a:t>
            </a:r>
            <a:endParaRPr lang="ru-RU" b="1" i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46117" y="632008"/>
            <a:ext cx="6929104" cy="119181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Зеленецкий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 П. 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языке церковно-славянском, его начале, образователях и исторических судьбах / соч. Константина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Зеленецкого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Одесса :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типографии А. Брауна, 1846. - [8], 123 с. </a:t>
            </a:r>
          </a:p>
        </p:txBody>
      </p:sp>
    </p:spTree>
    <p:extLst>
      <p:ext uri="{BB962C8B-B14F-4D97-AF65-F5344CB8AC3E}">
        <p14:creationId xmlns:p14="http://schemas.microsoft.com/office/powerpoint/2010/main" val="107083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2" t="11188" r="36121" b="8199"/>
          <a:stretch/>
        </p:blipFill>
        <p:spPr bwMode="auto">
          <a:xfrm>
            <a:off x="1284967" y="1912472"/>
            <a:ext cx="2991898" cy="4259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88872" y="2961654"/>
            <a:ext cx="33365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В книге Е. Ф. Карского «Образцы славянского кирил</a:t>
            </a:r>
            <a:r>
              <a:rPr lang="ru-RU" b="1" i="1" dirty="0"/>
              <a:t>л</a:t>
            </a:r>
            <a:r>
              <a:rPr lang="ru-RU" b="1" i="1" dirty="0" smtClean="0"/>
              <a:t>овского письма с </a:t>
            </a:r>
            <a:r>
              <a:rPr lang="en-US" b="1" i="1" dirty="0" smtClean="0"/>
              <a:t>X</a:t>
            </a:r>
            <a:r>
              <a:rPr lang="ru-RU" b="1" i="1" dirty="0" smtClean="0"/>
              <a:t> по </a:t>
            </a:r>
            <a:r>
              <a:rPr lang="en-US" b="1" i="1" dirty="0" smtClean="0"/>
              <a:t>XVIII</a:t>
            </a:r>
            <a:r>
              <a:rPr lang="ru-RU" b="1" i="1" dirty="0" smtClean="0"/>
              <a:t> век» представлены снимки славянских рукописей разного времени. </a:t>
            </a:r>
            <a:endParaRPr lang="ru-RU" b="1" i="1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137062" y="680329"/>
            <a:ext cx="6869876" cy="919401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Карский,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 Ф. 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Образцы славянского кирилловского письма с X по XVIII век / Е. Ф. Карский. - Варшава : Типография Варшавского учебного округа, 1901. </a:t>
            </a:r>
          </a:p>
        </p:txBody>
      </p:sp>
    </p:spTree>
    <p:extLst>
      <p:ext uri="{BB962C8B-B14F-4D97-AF65-F5344CB8AC3E}">
        <p14:creationId xmlns:p14="http://schemas.microsoft.com/office/powerpoint/2010/main" val="418874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2086" t="10076" r="32513" b="5311"/>
          <a:stretch/>
        </p:blipFill>
        <p:spPr bwMode="auto">
          <a:xfrm>
            <a:off x="1257286" y="2005617"/>
            <a:ext cx="2815950" cy="4023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15386" y="1781620"/>
            <a:ext cx="35410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Текст «Поучения» обнаружен в Лаврентьевской летописи, которая была написана в 1377 году. Из «Поучения» можно узнать о детстве и юности Владимира Мономаха, о его верности православной вере, о его любви к церковной службе и молитве, заботе о своих подданных, об отношении к самому себе и другим людям.</a:t>
            </a:r>
          </a:p>
          <a:p>
            <a:r>
              <a:rPr lang="ru-RU" b="1" i="1" dirty="0" smtClean="0"/>
              <a:t>Кроме того он описал события, свидетелем которых был сам.</a:t>
            </a:r>
          </a:p>
          <a:p>
            <a:r>
              <a:rPr lang="ru-RU" b="1" i="1" dirty="0" smtClean="0"/>
              <a:t>Это произведение называют первой светской проповедью.</a:t>
            </a:r>
            <a:endParaRPr lang="ru-RU" b="1" i="1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147438" y="569313"/>
            <a:ext cx="6535897" cy="119181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Мономах (великий князь </a:t>
            </a:r>
            <a:r>
              <a:rPr lang="ru-RU" sz="16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киевский</a:t>
            </a:r>
            <a:r>
              <a:rPr lang="ru-RU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Духовная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великаго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князя Владимира Всеволодовича Мономаха детям своим, названная в летописи Суздальской Поученье. -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Санктпетербург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Тип. Корпуса чужестранных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единоверцов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1793. </a:t>
            </a:r>
          </a:p>
        </p:txBody>
      </p:sp>
    </p:spTree>
    <p:extLst>
      <p:ext uri="{BB962C8B-B14F-4D97-AF65-F5344CB8AC3E}">
        <p14:creationId xmlns:p14="http://schemas.microsoft.com/office/powerpoint/2010/main" val="24419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6148" name="Picture 4" descr="https://www.prlib.ru/sites/default/files/book_preview/a0dedc2f-825e-48b3-a6b9-f266ebd522b8/764614-doc1-b8962ebe-ea8f-4645-ac9f-c4e1742deca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762" y="2231529"/>
            <a:ext cx="2699979" cy="3825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0" y="2159101"/>
            <a:ext cx="336126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Рассуждения о необходимости создания славянской азбуки и причинах отказа от приспособления к славянским  языкам греческого письма </a:t>
            </a:r>
            <a:r>
              <a:rPr lang="ru-RU" b="1" i="1" dirty="0"/>
              <a:t>излагаются </a:t>
            </a:r>
            <a:r>
              <a:rPr lang="ru-RU" b="1" i="1" dirty="0" smtClean="0"/>
              <a:t> «Сказание</a:t>
            </a:r>
            <a:r>
              <a:rPr lang="ru-RU" b="1" i="1" dirty="0"/>
              <a:t>, </a:t>
            </a:r>
            <a:r>
              <a:rPr lang="ru-RU" b="1" i="1" dirty="0"/>
              <a:t>како</a:t>
            </a:r>
            <a:r>
              <a:rPr lang="ru-RU" b="1" i="1" dirty="0"/>
              <a:t> </a:t>
            </a:r>
            <a:r>
              <a:rPr lang="ru-RU" b="1" i="1" dirty="0"/>
              <a:t>состави</a:t>
            </a:r>
            <a:r>
              <a:rPr lang="ru-RU" b="1" i="1" dirty="0"/>
              <a:t> </a:t>
            </a:r>
            <a:r>
              <a:rPr lang="ru-RU" b="1" i="1" dirty="0"/>
              <a:t>святый</a:t>
            </a:r>
            <a:r>
              <a:rPr lang="ru-RU" b="1" i="1" dirty="0"/>
              <a:t> Кирилл Философ азбуку по языку словенскому и книги </a:t>
            </a:r>
            <a:r>
              <a:rPr lang="ru-RU" b="1" i="1" dirty="0"/>
              <a:t>преведе</a:t>
            </a:r>
            <a:r>
              <a:rPr lang="ru-RU" b="1" i="1" dirty="0"/>
              <a:t> от греческих на словенский язык, изданное с древней рукописи : отрывок весьма любопытный для историков и </a:t>
            </a:r>
            <a:r>
              <a:rPr lang="ru-RU" b="1" i="1" dirty="0" smtClean="0"/>
              <a:t>литераторов»</a:t>
            </a:r>
            <a:endParaRPr lang="ru-RU" b="1" i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8877" y="587070"/>
            <a:ext cx="6714391" cy="1464231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Сказание,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святый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Кирилл Философ азбуку по языку словенскому и книги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преведе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греческих на словенский язык, изданное с древней рукописи : отрывок весьма любопытный для историков и литераторов : с прил. начертания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кирилловой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азбуки. - Москва : в Губернской типографии, 1832</a:t>
            </a:r>
          </a:p>
        </p:txBody>
      </p:sp>
    </p:spTree>
    <p:extLst>
      <p:ext uri="{BB962C8B-B14F-4D97-AF65-F5344CB8AC3E}">
        <p14:creationId xmlns:p14="http://schemas.microsoft.com/office/powerpoint/2010/main" val="306277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23145" y="866089"/>
            <a:ext cx="40977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dirty="0">
              <a:ln w="9525">
                <a:solidFill>
                  <a:srgbClr val="251B02"/>
                </a:solidFill>
              </a:ln>
              <a:blipFill>
                <a:blip r:embed="rId3"/>
                <a:tile tx="0" ty="0" sx="100000" sy="100000" flip="none" algn="tl"/>
              </a:blipFill>
              <a:latin typeface="Hirmos Caps Ucs" panose="0200050009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58900" y="1443346"/>
            <a:ext cx="604557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8400"/>
              </a:lnSpc>
            </a:pPr>
            <a:r>
              <a:rPr lang="ru-RU" sz="66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Из фонда</a:t>
            </a:r>
          </a:p>
          <a:p>
            <a:pPr algn="ctr">
              <a:lnSpc>
                <a:spcPts val="8400"/>
              </a:lnSpc>
            </a:pPr>
            <a:r>
              <a:rPr lang="ru-RU" sz="66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Национальной</a:t>
            </a:r>
          </a:p>
          <a:p>
            <a:pPr algn="ctr">
              <a:lnSpc>
                <a:spcPts val="8400"/>
              </a:lnSpc>
            </a:pPr>
            <a:r>
              <a:rPr lang="ru-RU" sz="6600" dirty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э</a:t>
            </a:r>
            <a:r>
              <a:rPr lang="ru-RU" sz="66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лектронной</a:t>
            </a:r>
            <a:endParaRPr lang="ru-RU" sz="6600" dirty="0" smtClean="0">
              <a:ln w="19050">
                <a:solidFill>
                  <a:srgbClr val="251B02"/>
                </a:solidFill>
              </a:ln>
              <a:gradFill flip="none" rotWithShape="1">
                <a:gsLst>
                  <a:gs pos="4000">
                    <a:srgbClr val="7E5E3A"/>
                  </a:gs>
                  <a:gs pos="56000">
                    <a:srgbClr val="C69D54"/>
                  </a:gs>
                  <a:gs pos="100000">
                    <a:srgbClr val="6D6137"/>
                  </a:gs>
                </a:gsLst>
                <a:lin ang="0" scaled="1"/>
                <a:tileRect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Hirmos Caps Ucs" panose="0200050009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ts val="8400"/>
              </a:lnSpc>
            </a:pPr>
            <a:r>
              <a:rPr lang="ru-RU" sz="66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библиотеки </a:t>
            </a:r>
            <a:endParaRPr lang="ru-RU" sz="6600" dirty="0">
              <a:ln w="19050">
                <a:solidFill>
                  <a:srgbClr val="251B02"/>
                </a:solidFill>
              </a:ln>
              <a:gradFill flip="none" rotWithShape="1">
                <a:gsLst>
                  <a:gs pos="4000">
                    <a:srgbClr val="7E5E3A"/>
                  </a:gs>
                  <a:gs pos="56000">
                    <a:srgbClr val="C69D54"/>
                  </a:gs>
                  <a:gs pos="100000">
                    <a:srgbClr val="6D6137"/>
                  </a:gs>
                </a:gsLst>
                <a:lin ang="0" scaled="1"/>
                <a:tileRect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Hirmos Caps Ucs" panose="0200050009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507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5" t="23518" r="39167" b="4074"/>
          <a:stretch/>
        </p:blipFill>
        <p:spPr bwMode="auto">
          <a:xfrm>
            <a:off x="1315261" y="2133028"/>
            <a:ext cx="2575515" cy="3858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02199" y="709683"/>
            <a:ext cx="6939602" cy="119181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Бодянский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О.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Кирилл и Мефодий. Собрание памятников, до деятельности святых первоучителей и просветителей славянских племен относящихся. – Москва : Б. и., 1862.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37705" y="2470244"/>
            <a:ext cx="40040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В книге «Кирилл и </a:t>
            </a:r>
            <a:r>
              <a:rPr lang="ru-RU" b="1" i="1" dirty="0"/>
              <a:t>Мефодий. Собрание памятников, </a:t>
            </a:r>
            <a:endParaRPr lang="ru-RU" b="1" i="1" dirty="0" smtClean="0"/>
          </a:p>
          <a:p>
            <a:r>
              <a:rPr lang="ru-RU" b="1" i="1" dirty="0" smtClean="0"/>
              <a:t>до </a:t>
            </a:r>
            <a:r>
              <a:rPr lang="ru-RU" b="1" i="1" dirty="0"/>
              <a:t>деятельности святых первоучителей и </a:t>
            </a:r>
            <a:r>
              <a:rPr lang="ru-RU" b="1" i="1" dirty="0" smtClean="0"/>
              <a:t>просветителей </a:t>
            </a:r>
            <a:r>
              <a:rPr lang="ru-RU" b="1" i="1" dirty="0"/>
              <a:t>славянских племен </a:t>
            </a:r>
            <a:r>
              <a:rPr lang="ru-RU" b="1" i="1" dirty="0" smtClean="0"/>
              <a:t>относящихся» </a:t>
            </a:r>
            <a:r>
              <a:rPr lang="ru-RU" b="1" i="1" dirty="0" smtClean="0"/>
              <a:t>Бодянский</a:t>
            </a:r>
            <a:r>
              <a:rPr lang="ru-RU" b="1" i="1" dirty="0" smtClean="0"/>
              <a:t> О. собрал все имеющиеся на то время документы о Кирилле и </a:t>
            </a:r>
            <a:r>
              <a:rPr lang="ru-RU" b="1" i="1" dirty="0" smtClean="0"/>
              <a:t>Мефодие</a:t>
            </a:r>
            <a:r>
              <a:rPr lang="ru-RU" b="1" i="1" dirty="0" smtClean="0"/>
              <a:t> на славянском, греческом и латинском языках.  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6685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94115" y="40120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11459" y="2023702"/>
            <a:ext cx="408750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0000"/>
                </a:solidFill>
              </a:rPr>
              <a:t>Эта книга написана на основе житий св. Кирилла и </a:t>
            </a:r>
            <a:r>
              <a:rPr lang="ru-RU" sz="2000" b="1" i="1" dirty="0">
                <a:solidFill>
                  <a:srgbClr val="000000"/>
                </a:solidFill>
              </a:rPr>
              <a:t>Мефодия</a:t>
            </a:r>
            <a:r>
              <a:rPr lang="ru-RU" sz="2000" b="1" i="1" dirty="0">
                <a:solidFill>
                  <a:srgbClr val="000000"/>
                </a:solidFill>
              </a:rPr>
              <a:t> с использованием огромного количества документов той эпохи. Автор описывает полную драматизма жизнь святых братьев, раскрывает взаимоотношения Византийской и Римской церквей накануне их разрыва, знакомит читателя с историей восточно-славянских народов в IX-Х вв. </a:t>
            </a:r>
            <a:endParaRPr lang="ru-RU" sz="2000" b="1" i="1" dirty="0"/>
          </a:p>
        </p:txBody>
      </p:sp>
      <p:pic>
        <p:nvPicPr>
          <p:cNvPr id="11268" name="Picture 4" descr="http://elib.shpl.ru/system/pages/031/076/38/images/small/7bcd807c584e407ec6fd7f6a2716bdd30f4d6ebf.jpg?151577913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21" r="16738" b="3573"/>
          <a:stretch/>
        </p:blipFill>
        <p:spPr bwMode="auto">
          <a:xfrm>
            <a:off x="1166884" y="1951250"/>
            <a:ext cx="2601273" cy="3930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296537" y="670168"/>
            <a:ext cx="6550925" cy="102155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Малышевский,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 И.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Святые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Кирилл и Мефодий, первоучители славянские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Киев : Б. и., 1886.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15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94115" y="40120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01287" y="670168"/>
            <a:ext cx="6550925" cy="102155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Платонов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 </a:t>
            </a:r>
            <a:endParaRPr lang="ru-RU" b="1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подвиги первоучителей славян Кирилла и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Мефодия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  Харьков: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 и.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1862. 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1" t="17440" r="40948" b="26203"/>
          <a:stretch/>
        </p:blipFill>
        <p:spPr bwMode="auto">
          <a:xfrm>
            <a:off x="1457237" y="1861846"/>
            <a:ext cx="2839836" cy="4262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72000" y="2266586"/>
            <a:ext cx="323305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В честь и похвалу блажен. изобретателям славян. грамоты, по поводу истекающего, в настоящем 1862-м г., тысячелетия </a:t>
            </a:r>
            <a:r>
              <a:rPr lang="ru-RU" sz="2000" b="1" dirty="0"/>
              <a:t>соверш</a:t>
            </a:r>
            <a:r>
              <a:rPr lang="ru-RU" sz="2000" b="1" dirty="0"/>
              <a:t>. ими ее изобретения равно и пер. кн. Св. писания на славян. яз. </a:t>
            </a:r>
          </a:p>
        </p:txBody>
      </p:sp>
    </p:spTree>
    <p:extLst>
      <p:ext uri="{BB962C8B-B14F-4D97-AF65-F5344CB8AC3E}">
        <p14:creationId xmlns:p14="http://schemas.microsoft.com/office/powerpoint/2010/main" val="346884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Письменность\Презентация ко Дню славянской письменности\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97172" y="676088"/>
            <a:ext cx="68473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000" b="1" i="1" dirty="0" smtClean="0">
                <a:solidFill>
                  <a:srgbClr val="383838"/>
                </a:solidFill>
                <a:latin typeface="Open Sans"/>
              </a:rPr>
              <a:t>	«</a:t>
            </a:r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Велика ведь бывает польза от учения книжного!» — восклицал древнерусский летописец</a:t>
            </a:r>
            <a:r>
              <a:rPr lang="en-US" sz="2000" b="1" i="1" dirty="0">
                <a:solidFill>
                  <a:srgbClr val="383838"/>
                </a:solidFill>
                <a:latin typeface="Open Sans"/>
              </a:rPr>
              <a:t> XI </a:t>
            </a:r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в. И мы, учась по книгам, читая книги, по выражению того же летописца, пожинаем плоды прекрасного сеяния древнерусских просветителей, воспринявших письменность от первоучителей славян — Кирилла и </a:t>
            </a:r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Мефодия</a:t>
            </a:r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. Благодаря Дню славянской письменности и культуры, мы можем вспомнить: откуда наши письмена, откуда книги, библиотеки и школы, откуда произросло литературное богатство Руси?! </a:t>
            </a:r>
            <a:r>
              <a:rPr lang="ru-RU" sz="2000" b="1" i="1" dirty="0" smtClean="0">
                <a:solidFill>
                  <a:srgbClr val="383838"/>
                </a:solidFill>
                <a:latin typeface="Open Sans"/>
              </a:rPr>
              <a:t> </a:t>
            </a:r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	</a:t>
            </a:r>
            <a:r>
              <a:rPr lang="ru-RU" sz="2000" b="1" i="1" dirty="0" smtClean="0">
                <a:solidFill>
                  <a:srgbClr val="383838"/>
                </a:solidFill>
                <a:latin typeface="Open Sans"/>
              </a:rPr>
              <a:t>Мы </a:t>
            </a:r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должны быть вечно </a:t>
            </a:r>
            <a:r>
              <a:rPr lang="ru-RU" sz="2000" b="1" i="1" dirty="0" smtClean="0">
                <a:solidFill>
                  <a:srgbClr val="383838"/>
                </a:solidFill>
                <a:latin typeface="Open Sans"/>
              </a:rPr>
              <a:t>                </a:t>
            </a:r>
          </a:p>
          <a:p>
            <a:pPr lvl="0" algn="just"/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 </a:t>
            </a:r>
            <a:r>
              <a:rPr lang="ru-RU" sz="2000" b="1" i="1" dirty="0" smtClean="0">
                <a:solidFill>
                  <a:srgbClr val="383838"/>
                </a:solidFill>
                <a:latin typeface="Open Sans"/>
              </a:rPr>
              <a:t>            благодарны создателям </a:t>
            </a:r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кириллицы, из </a:t>
            </a:r>
            <a:r>
              <a:rPr lang="ru-RU" sz="2000" b="1" i="1" dirty="0" smtClean="0">
                <a:solidFill>
                  <a:srgbClr val="383838"/>
                </a:solidFill>
                <a:latin typeface="Open Sans"/>
              </a:rPr>
              <a:t>  </a:t>
            </a:r>
          </a:p>
          <a:p>
            <a:pPr lvl="0" algn="just"/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 </a:t>
            </a:r>
            <a:r>
              <a:rPr lang="ru-RU" sz="2000" b="1" i="1" dirty="0" smtClean="0">
                <a:solidFill>
                  <a:srgbClr val="383838"/>
                </a:solidFill>
                <a:latin typeface="Open Sans"/>
              </a:rPr>
              <a:t>            букв которой сегодня </a:t>
            </a:r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мы складываем </a:t>
            </a:r>
            <a:endParaRPr lang="ru-RU" sz="2000" b="1" i="1" dirty="0" smtClean="0">
              <a:solidFill>
                <a:srgbClr val="383838"/>
              </a:solidFill>
              <a:latin typeface="Open Sans"/>
            </a:endParaRPr>
          </a:p>
          <a:p>
            <a:pPr lvl="0" algn="just"/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 </a:t>
            </a:r>
            <a:r>
              <a:rPr lang="ru-RU" sz="2000" b="1" i="1" dirty="0" smtClean="0">
                <a:solidFill>
                  <a:srgbClr val="383838"/>
                </a:solidFill>
                <a:latin typeface="Open Sans"/>
              </a:rPr>
              <a:t>            слоги</a:t>
            </a:r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, </a:t>
            </a:r>
            <a:r>
              <a:rPr lang="ru-RU" sz="2000" b="1" i="1" dirty="0" smtClean="0">
                <a:solidFill>
                  <a:srgbClr val="383838"/>
                </a:solidFill>
                <a:latin typeface="Open Sans"/>
              </a:rPr>
              <a:t>из слог </a:t>
            </a:r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- </a:t>
            </a:r>
            <a:r>
              <a:rPr lang="ru-RU" sz="2000" b="1" i="1" dirty="0" smtClean="0">
                <a:solidFill>
                  <a:srgbClr val="383838"/>
                </a:solidFill>
                <a:latin typeface="Open Sans"/>
              </a:rPr>
              <a:t> слова</a:t>
            </a:r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, из слов – </a:t>
            </a:r>
            <a:r>
              <a:rPr lang="ru-RU" sz="2000" b="1" i="1" dirty="0" smtClean="0">
                <a:solidFill>
                  <a:srgbClr val="383838"/>
                </a:solidFill>
                <a:latin typeface="Open Sans"/>
              </a:rPr>
              <a:t> </a:t>
            </a:r>
          </a:p>
          <a:p>
            <a:pPr lvl="0" algn="just"/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 </a:t>
            </a:r>
            <a:r>
              <a:rPr lang="ru-RU" sz="2000" b="1" i="1" dirty="0" smtClean="0">
                <a:solidFill>
                  <a:srgbClr val="383838"/>
                </a:solidFill>
                <a:latin typeface="Open Sans"/>
              </a:rPr>
              <a:t>            предложения</a:t>
            </a:r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. И </a:t>
            </a:r>
            <a:r>
              <a:rPr lang="ru-RU" sz="2000" b="1" i="1" dirty="0" smtClean="0">
                <a:solidFill>
                  <a:srgbClr val="383838"/>
                </a:solidFill>
                <a:latin typeface="Open Sans"/>
              </a:rPr>
              <a:t>теперь пишем </a:t>
            </a:r>
            <a:r>
              <a:rPr lang="ru-RU" sz="2000" b="1" i="1" dirty="0">
                <a:solidFill>
                  <a:srgbClr val="383838"/>
                </a:solidFill>
                <a:latin typeface="Open Sans"/>
              </a:rPr>
              <a:t>книги.</a:t>
            </a:r>
            <a:endParaRPr lang="ru-RU" sz="2000" b="1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53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1570549"/>
            <a:ext cx="4572000" cy="5890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endParaRPr lang="ru-RU" sz="2400" b="1" dirty="0">
              <a:solidFill>
                <a:prstClr val="black"/>
              </a:solidFill>
              <a:latin typeface="Calibri Light" panose="020F0302020204030204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69581" y="741977"/>
            <a:ext cx="6911163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Доступ ко всему электронному собранию Президентской библиотеки и Национальной электронной библиотеки осуществляется через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«Центр доступа к информационным ресурсам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Президентской библиотеки»</a:t>
            </a:r>
            <a:r>
              <a:rPr kumimoji="0" lang="ru-RU" sz="25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 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Calibri"/>
              <a:cs typeface="Times New Roman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в </a:t>
            </a:r>
            <a:r>
              <a:rPr kumimoji="0" lang="ru-RU" sz="25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Государственной Национальной библиотеке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им. Х. Б. </a:t>
            </a:r>
            <a:r>
              <a:rPr kumimoji="0" lang="ru-RU" sz="25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Байрамуковой</a:t>
            </a:r>
            <a:r>
              <a:rPr kumimoji="0" lang="ru-RU" sz="25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Times New Roman"/>
              </a:rPr>
              <a:t>по ул. Красноармейская, 49 Тел. 25-00-34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7891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1450</TotalTime>
  <Words>1163</Words>
  <Application>Microsoft Office PowerPoint</Application>
  <PresentationFormat>Экран (4:3)</PresentationFormat>
  <Paragraphs>76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1</cp:lastModifiedBy>
  <cp:revision>142</cp:revision>
  <dcterms:created xsi:type="dcterms:W3CDTF">2013-11-19T05:52:05Z</dcterms:created>
  <dcterms:modified xsi:type="dcterms:W3CDTF">2018-05-04T10:32:45Z</dcterms:modified>
</cp:coreProperties>
</file>